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audio1.bin" ContentType="audio/unknown"/>
  <Override PartName="/ppt/media/audio2.bin" ContentType="audi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audio3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1"/>
  </p:notesMasterIdLst>
  <p:sldIdLst>
    <p:sldId id="256" r:id="rId2"/>
    <p:sldId id="313" r:id="rId3"/>
    <p:sldId id="273" r:id="rId4"/>
    <p:sldId id="312" r:id="rId5"/>
    <p:sldId id="420" r:id="rId6"/>
    <p:sldId id="421" r:id="rId7"/>
    <p:sldId id="419" r:id="rId8"/>
    <p:sldId id="327" r:id="rId9"/>
    <p:sldId id="281" r:id="rId10"/>
    <p:sldId id="282" r:id="rId11"/>
    <p:sldId id="326" r:id="rId12"/>
    <p:sldId id="257" r:id="rId13"/>
    <p:sldId id="294" r:id="rId14"/>
    <p:sldId id="295" r:id="rId15"/>
    <p:sldId id="310" r:id="rId16"/>
    <p:sldId id="296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332" r:id="rId25"/>
    <p:sldId id="333" r:id="rId26"/>
    <p:sldId id="342" r:id="rId27"/>
    <p:sldId id="334" r:id="rId28"/>
    <p:sldId id="337" r:id="rId29"/>
    <p:sldId id="339" r:id="rId30"/>
    <p:sldId id="343" r:id="rId31"/>
    <p:sldId id="344" r:id="rId32"/>
    <p:sldId id="345" r:id="rId33"/>
    <p:sldId id="346" r:id="rId34"/>
    <p:sldId id="348" r:id="rId35"/>
    <p:sldId id="356" r:id="rId36"/>
    <p:sldId id="354" r:id="rId37"/>
    <p:sldId id="349" r:id="rId38"/>
    <p:sldId id="355" r:id="rId39"/>
    <p:sldId id="351" r:id="rId40"/>
    <p:sldId id="358" r:id="rId41"/>
    <p:sldId id="360" r:id="rId42"/>
    <p:sldId id="361" r:id="rId43"/>
    <p:sldId id="364" r:id="rId44"/>
    <p:sldId id="422" r:id="rId45"/>
    <p:sldId id="365" r:id="rId46"/>
    <p:sldId id="366" r:id="rId47"/>
    <p:sldId id="367" r:id="rId48"/>
    <p:sldId id="368" r:id="rId49"/>
    <p:sldId id="409" r:id="rId50"/>
    <p:sldId id="411" r:id="rId51"/>
    <p:sldId id="412" r:id="rId52"/>
    <p:sldId id="410" r:id="rId53"/>
    <p:sldId id="413" r:id="rId54"/>
    <p:sldId id="369" r:id="rId55"/>
    <p:sldId id="393" r:id="rId56"/>
    <p:sldId id="394" r:id="rId57"/>
    <p:sldId id="395" r:id="rId58"/>
    <p:sldId id="396" r:id="rId59"/>
    <p:sldId id="397" r:id="rId60"/>
    <p:sldId id="398" r:id="rId61"/>
    <p:sldId id="414" r:id="rId62"/>
    <p:sldId id="418" r:id="rId63"/>
    <p:sldId id="415" r:id="rId64"/>
    <p:sldId id="370" r:id="rId65"/>
    <p:sldId id="371" r:id="rId66"/>
    <p:sldId id="416" r:id="rId67"/>
    <p:sldId id="399" r:id="rId68"/>
    <p:sldId id="417" r:id="rId69"/>
    <p:sldId id="372" r:id="rId70"/>
    <p:sldId id="374" r:id="rId71"/>
    <p:sldId id="400" r:id="rId72"/>
    <p:sldId id="401" r:id="rId73"/>
    <p:sldId id="402" r:id="rId74"/>
    <p:sldId id="403" r:id="rId75"/>
    <p:sldId id="404" r:id="rId76"/>
    <p:sldId id="405" r:id="rId77"/>
    <p:sldId id="406" r:id="rId78"/>
    <p:sldId id="407" r:id="rId79"/>
    <p:sldId id="408" r:id="rId80"/>
    <p:sldId id="375" r:id="rId81"/>
    <p:sldId id="376" r:id="rId82"/>
    <p:sldId id="377" r:id="rId83"/>
    <p:sldId id="378" r:id="rId84"/>
    <p:sldId id="379" r:id="rId85"/>
    <p:sldId id="380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62" r:id="rId99"/>
    <p:sldId id="363" r:id="rId100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EA"/>
    <a:srgbClr val="FFFF95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1" autoAdjust="0"/>
    <p:restoredTop sz="86410" autoAdjust="0"/>
  </p:normalViewPr>
  <p:slideViewPr>
    <p:cSldViewPr>
      <p:cViewPr varScale="1">
        <p:scale>
          <a:sx n="53" d="100"/>
          <a:sy n="53" d="100"/>
        </p:scale>
        <p:origin x="-960" y="-12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notesMaster" Target="notesMasters/notesMaster1.xml"/><Relationship Id="rId102" Type="http://schemas.openxmlformats.org/officeDocument/2006/relationships/printerSettings" Target="printerSettings/printerSettings1.bin"/><Relationship Id="rId103" Type="http://schemas.openxmlformats.org/officeDocument/2006/relationships/presProps" Target="presProps.xml"/><Relationship Id="rId104" Type="http://schemas.openxmlformats.org/officeDocument/2006/relationships/viewProps" Target="viewProps.xml"/><Relationship Id="rId105" Type="http://schemas.openxmlformats.org/officeDocument/2006/relationships/theme" Target="theme/theme1.xml"/><Relationship Id="rId10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7/22/13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Relationship Id="rId3" Type="http://schemas.openxmlformats.org/officeDocument/2006/relationships/audio" Target="../media/audio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1.doc"/><Relationship Id="rId4" Type="http://schemas.openxmlformats.org/officeDocument/2006/relationships/image" Target="../media/image22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3.bin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audio" Target="../media/audio2.bin"/><Relationship Id="rId5" Type="http://schemas.openxmlformats.org/officeDocument/2006/relationships/oleObject" Target="../embeddings/Microsoft_Word_97_-_2004_Document2.doc"/><Relationship Id="rId6" Type="http://schemas.openxmlformats.org/officeDocument/2006/relationships/image" Target="../media/image2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4" Type="http://schemas.openxmlformats.org/officeDocument/2006/relationships/audio" Target="../media/audio3.bin"/><Relationship Id="rId5" Type="http://schemas.openxmlformats.org/officeDocument/2006/relationships/oleObject" Target="../embeddings/Microsoft_Word_97_-_2004_Document3.doc"/><Relationship Id="rId6" Type="http://schemas.openxmlformats.org/officeDocument/2006/relationships/image" Target="../media/image3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Word_97_-_2004_Document4.doc"/><Relationship Id="rId4" Type="http://schemas.openxmlformats.org/officeDocument/2006/relationships/image" Target="../media/image3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495800" y="8610600"/>
            <a:ext cx="13911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Joseph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170648" y="8617803"/>
            <a:ext cx="1191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Armin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7898525"/>
            <a:ext cx="1981200" cy="12282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14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676400"/>
            <a:ext cx="4378422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5:45 MBH 303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6740604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 Black"/>
              <a:cs typeface="Arial Black"/>
            </a:endParaRPr>
          </a:p>
          <a:p>
            <a:r>
              <a:rPr lang="en-US" sz="6000">
                <a:latin typeface="Arial Black"/>
                <a:cs typeface="Arial Black"/>
              </a:rPr>
              <a:t> </a:t>
            </a:r>
            <a:r>
              <a:rPr lang="en-US" sz="7200">
                <a:latin typeface="Arial Black"/>
                <a:cs typeface="Arial Black"/>
              </a:rPr>
              <a:t>REPASO</a:t>
            </a:r>
            <a:endParaRPr kumimoji="0" 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28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1836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8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73152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7" y="35052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525713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r>
              <a:rPr lang="en-US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r>
              <a:rPr lang="en-US" sz="80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0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6858000" cy="2568575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0" y="6400800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7848600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38100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</p:spTree>
    <p:extLst>
      <p:ext uri="{BB962C8B-B14F-4D97-AF65-F5344CB8AC3E}">
        <p14:creationId xmlns:p14="http://schemas.microsoft.com/office/powerpoint/2010/main" val="124578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0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15" y="8308791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4724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6248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030" y="7960682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46482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271987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7774" y="7307759"/>
            <a:ext cx="2826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Joseph</a:t>
            </a:r>
            <a:br>
              <a:rPr lang="en-US" sz="4400">
                <a:latin typeface="Arial Black"/>
                <a:cs typeface="Arial Black"/>
              </a:rPr>
            </a:br>
            <a:r>
              <a:rPr lang="en-US" sz="3600">
                <a:latin typeface="Arial Black"/>
                <a:cs typeface="Arial Black"/>
              </a:rPr>
              <a:t>("bilingüe"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2514600"/>
            <a:ext cx="6346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376" y="7315200"/>
            <a:ext cx="2030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Arial Black"/>
                <a:cs typeface="Arial Black"/>
              </a:rPr>
              <a:t>Armin</a:t>
            </a:r>
          </a:p>
        </p:txBody>
      </p:sp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-with-the-Problem-Statement-of-Your-Thes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8288" cy="6396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400800"/>
            <a:ext cx="28917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/>
              <a:t>¿Todavía</a:t>
            </a:r>
          </a:p>
          <a:p>
            <a:pPr algn="ctr"/>
            <a:r>
              <a:rPr lang="en-US" sz="5400" b="1"/>
              <a:t>aspira?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0" y="3352800"/>
            <a:ext cx="6629400" cy="27432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Solución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652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6858000" cy="4557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62553" y="725817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506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O sea: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15" y="4191000"/>
            <a:ext cx="4840388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3246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5334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19952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0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48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3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036004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63865208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0"/>
            <a:ext cx="5242040" cy="28007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Material </a:t>
            </a:r>
          </a:p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NUEVO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7621" y="864981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5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9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#3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0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92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rippl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609600"/>
            <a:ext cx="6692900" cy="786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97175" y="762000"/>
            <a:ext cx="936825" cy="110799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3922" y="1371600"/>
            <a:ext cx="1218678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/rr/</a:t>
            </a:r>
          </a:p>
        </p:txBody>
      </p:sp>
    </p:spTree>
    <p:extLst>
      <p:ext uri="{BB962C8B-B14F-4D97-AF65-F5344CB8AC3E}">
        <p14:creationId xmlns:p14="http://schemas.microsoft.com/office/powerpoint/2010/main" val="69477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0"/>
            <a:ext cx="6840537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8036004"/>
            <a:ext cx="5164620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592752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0" y="0"/>
          <a:ext cx="6858000" cy="431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Document" r:id="rId3" imgW="5486400" imgH="3453384" progId="Word.Document.8">
                  <p:embed/>
                </p:oleObj>
              </mc:Choice>
              <mc:Fallback>
                <p:oleObj name="Document" r:id="rId3" imgW="5486400" imgH="34533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858000" cy="431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57200" y="6096000"/>
            <a:ext cx="6072188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0000"/>
                </a:solidFill>
              </a:rPr>
              <a:t>r-r-r</a:t>
            </a:r>
            <a:r>
              <a:rPr lang="en-US" sz="9600" b="1"/>
              <a:t>-ecibió</a:t>
            </a:r>
          </a:p>
        </p:txBody>
      </p:sp>
    </p:spTree>
    <p:extLst>
      <p:ext uri="{BB962C8B-B14F-4D97-AF65-F5344CB8AC3E}">
        <p14:creationId xmlns:p14="http://schemas.microsoft.com/office/powerpoint/2010/main" val="3552176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7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6629400"/>
            <a:ext cx="6858000" cy="25545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 smtClean="0">
                <a:solidFill>
                  <a:srgbClr val="FFFFFF"/>
                </a:solidFill>
              </a:rPr>
              <a:t>REPASO</a:t>
            </a:r>
          </a:p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</a:rPr>
              <a:t>schwa + /ptk/</a:t>
            </a:r>
            <a:endParaRPr lang="en-US" sz="8000" dirty="0">
              <a:solidFill>
                <a:srgbClr val="FFF815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53340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1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10531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768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5029200"/>
            <a:ext cx="4630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latin typeface="Arial Black"/>
                <a:cs typeface="Arial Black"/>
              </a:rPr>
              <a:t>¿C</a:t>
            </a:r>
            <a:r>
              <a:rPr lang="en-US" sz="8000">
                <a:latin typeface="Arial Black"/>
                <a:cs typeface="Arial Black"/>
              </a:rPr>
              <a:t>ómo?</a:t>
            </a:r>
            <a:endParaRPr lang="en-US" sz="8000">
              <a:latin typeface="Arial Black"/>
              <a:cs typeface="Arial Black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6705600"/>
            <a:ext cx="40703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producir </a:t>
            </a:r>
          </a:p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/rrrrr/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6670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35052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421099" y="3273992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3116542" y="33324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1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0" y="7086600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Black"/>
                <a:cs typeface="Arial Black"/>
              </a:rPr>
              <a:t>Boca de un gato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533400"/>
            <a:ext cx="59683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/rrrrrrrrrrrrr/</a:t>
            </a:r>
          </a:p>
        </p:txBody>
      </p:sp>
    </p:spTree>
    <p:extLst>
      <p:ext uri="{BB962C8B-B14F-4D97-AF65-F5344CB8AC3E}">
        <p14:creationId xmlns:p14="http://schemas.microsoft.com/office/powerpoint/2010/main" val="156982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7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 bwMode="auto">
          <a:xfrm>
            <a:off x="0" y="2209800"/>
            <a:ext cx="6400800" cy="464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/>
                <a:ea typeface="ＭＳ Ｐゴシック" charset="0"/>
                <a:cs typeface="Arial Black"/>
              </a:rPr>
              <a:t>¡Practique!</a:t>
            </a:r>
          </a:p>
        </p:txBody>
      </p:sp>
    </p:spTree>
    <p:extLst>
      <p:ext uri="{BB962C8B-B14F-4D97-AF65-F5344CB8AC3E}">
        <p14:creationId xmlns:p14="http://schemas.microsoft.com/office/powerpoint/2010/main" val="140348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43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14400" y="10668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2940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88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20436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6629400"/>
            <a:ext cx="32766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600">
                <a:solidFill>
                  <a:schemeClr val="bg1"/>
                </a:solidFill>
              </a:rPr>
              <a:t>/rrrrrrrrr/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09600" y="1066800"/>
            <a:ext cx="2514600" cy="7543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810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6629400"/>
            <a:ext cx="9906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</p:spTree>
    <p:extLst>
      <p:ext uri="{BB962C8B-B14F-4D97-AF65-F5344CB8AC3E}">
        <p14:creationId xmlns:p14="http://schemas.microsoft.com/office/powerpoint/2010/main" val="339202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honeycomb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457200"/>
            <a:ext cx="5335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am</a:t>
            </a:r>
            <a:r>
              <a:rPr lang="en-US" sz="7200">
                <a:latin typeface="Arial Black"/>
                <a:cs typeface="Arial Black"/>
              </a:rPr>
              <a:t>ón,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está muy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o.</a:t>
            </a:r>
            <a:endParaRPr lang="en-US" sz="7200">
              <a:latin typeface="Arial Black"/>
              <a:cs typeface="Arial Black"/>
            </a:endParaRP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190"/>
            <a:ext cx="6858000" cy="4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08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flip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utiful-girl-driver-13840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007" y="4724400"/>
            <a:ext cx="5335193" cy="4524315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ita</a:t>
            </a:r>
            <a:r>
              <a:rPr lang="en-US" sz="7200">
                <a:latin typeface="Arial Black"/>
                <a:cs typeface="Arial Black"/>
              </a:rPr>
              <a:t>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 muy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ápido</a:t>
            </a:r>
            <a:r>
              <a:rPr lang="en-US" sz="7200">
                <a:latin typeface="Arial Black"/>
                <a:cs typeface="Arial Black"/>
              </a:rPr>
              <a:t>.</a:t>
            </a:r>
            <a:endParaRPr lang="en-US" sz="720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6677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flip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3442449A1o4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60" y="-1"/>
            <a:ext cx="6881160" cy="952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007" y="4724400"/>
            <a:ext cx="5335193" cy="5632311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osa</a:t>
            </a:r>
            <a:r>
              <a:rPr lang="en-US" sz="7200">
                <a:latin typeface="Arial Black"/>
                <a:cs typeface="Arial Black"/>
              </a:rPr>
              <a:t> es una chic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 muy 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omántic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.</a:t>
            </a:r>
            <a:endParaRPr lang="en-US" sz="7200">
              <a:latin typeface="Arial Black"/>
              <a:cs typeface="Arial Black"/>
            </a:endParaRPr>
          </a:p>
        </p:txBody>
      </p:sp>
      <p:sp>
        <p:nvSpPr>
          <p:cNvPr id="4" name="Oval Callout 3"/>
          <p:cNvSpPr/>
          <p:nvPr/>
        </p:nvSpPr>
        <p:spPr bwMode="auto">
          <a:xfrm>
            <a:off x="4572000" y="2362200"/>
            <a:ext cx="2286000" cy="2819400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¡Ojo!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5496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flip dir="r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5532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2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7820561"/>
            <a:ext cx="6858000" cy="13234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 smtClean="0">
                <a:solidFill>
                  <a:srgbClr val="FFFFFF"/>
                </a:solidFill>
                <a:cs typeface="+mn-cs"/>
              </a:rPr>
              <a:t>/r/ vs. /rrrrrrr/</a:t>
            </a:r>
            <a:endParaRPr lang="en-US" sz="8000" dirty="0">
              <a:solidFill>
                <a:srgbClr val="FFF815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8675" y="6324600"/>
            <a:ext cx="2698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2559941547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1018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9600">
                <a:solidFill>
                  <a:schemeClr val="accent1"/>
                </a:solidFill>
                <a:latin typeface="Arial Black"/>
              </a:rPr>
              <a:t>REGLAS</a:t>
            </a:r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96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400">
                <a:solidFill>
                  <a:srgbClr val="11C8FF"/>
                </a:solidFill>
                <a:latin typeface="Arial Black"/>
              </a:rPr>
            </a:br>
            <a:endParaRPr lang="en-US" sz="5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68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7" y="373380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1400" y="5638800"/>
            <a:ext cx="206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b</a:t>
            </a:r>
            <a:r>
              <a:rPr lang="en-US" sz="4800" b="1"/>
              <a:t>ásicas</a:t>
            </a:r>
            <a:endParaRPr lang="en-US" sz="4800" b="1"/>
          </a:p>
        </p:txBody>
      </p:sp>
    </p:spTree>
    <p:extLst>
      <p:ext uri="{BB962C8B-B14F-4D97-AF65-F5344CB8AC3E}">
        <p14:creationId xmlns:p14="http://schemas.microsoft.com/office/powerpoint/2010/main" val="31753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286" y="26670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1a.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palabra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635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Importar</a:t>
            </a:r>
            <a:r>
              <a:rPr lang="en-US" sz="3600" b="1"/>
              <a:t>á la </a:t>
            </a:r>
            <a:r>
              <a:rPr lang="en-US" sz="3600" b="1" u="sng"/>
              <a:t>posición</a:t>
            </a:r>
            <a:r>
              <a:rPr lang="en-US" sz="3600" b="1"/>
              <a:t> de la "r"</a:t>
            </a:r>
            <a:endParaRPr lang="en-US" sz="3600" b="1"/>
          </a:p>
        </p:txBody>
      </p:sp>
      <p:sp>
        <p:nvSpPr>
          <p:cNvPr id="5" name="TextBox 4"/>
          <p:cNvSpPr txBox="1"/>
          <p:nvPr/>
        </p:nvSpPr>
        <p:spPr>
          <a:xfrm>
            <a:off x="14640" y="5906869"/>
            <a:ext cx="5925206" cy="9233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2. </a:t>
            </a:r>
            <a:r>
              <a:rPr lang="en-US" sz="5400" b="1">
                <a:solidFill>
                  <a:srgbClr val="0000FF"/>
                </a:solidFill>
              </a:rPr>
              <a:t>interior </a:t>
            </a:r>
            <a:r>
              <a:rPr lang="en-US" sz="4800" b="1"/>
              <a:t>de s</a:t>
            </a:r>
            <a:r>
              <a:rPr lang="en-US" sz="4800" b="1"/>
              <a:t>ílaba</a:t>
            </a:r>
            <a:endParaRPr lang="en-US" sz="4800" b="1"/>
          </a:p>
        </p:txBody>
      </p:sp>
      <p:sp>
        <p:nvSpPr>
          <p:cNvPr id="6" name="TextBox 5"/>
          <p:cNvSpPr txBox="1"/>
          <p:nvPr/>
        </p:nvSpPr>
        <p:spPr>
          <a:xfrm>
            <a:off x="0" y="7467600"/>
            <a:ext cx="58674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3. </a:t>
            </a:r>
            <a:r>
              <a:rPr lang="en-US" sz="6000" b="1">
                <a:solidFill>
                  <a:srgbClr val="0000FF"/>
                </a:solidFill>
              </a:rPr>
              <a:t>final </a:t>
            </a:r>
            <a:r>
              <a:rPr lang="en-US" sz="4800" b="1"/>
              <a:t>de s</a:t>
            </a:r>
            <a:r>
              <a:rPr lang="en-US" sz="4800" b="1"/>
              <a:t>ílaba</a:t>
            </a:r>
            <a:endParaRPr lang="en-US" sz="4800" b="1"/>
          </a:p>
        </p:txBody>
      </p:sp>
      <p:sp>
        <p:nvSpPr>
          <p:cNvPr id="7" name="TextBox 6"/>
          <p:cNvSpPr txBox="1"/>
          <p:nvPr/>
        </p:nvSpPr>
        <p:spPr>
          <a:xfrm>
            <a:off x="4038600" y="3581400"/>
            <a:ext cx="1697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a-m</a:t>
            </a:r>
            <a:r>
              <a:rPr lang="en-US" sz="3600"/>
              <a:t>ón</a:t>
            </a:r>
            <a:endParaRPr lang="en-US" sz="3600"/>
          </a:p>
        </p:txBody>
      </p:sp>
      <p:sp>
        <p:nvSpPr>
          <p:cNvPr id="10" name="TextBox 9"/>
          <p:cNvSpPr txBox="1"/>
          <p:nvPr/>
        </p:nvSpPr>
        <p:spPr>
          <a:xfrm>
            <a:off x="4343400" y="689746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e-ma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8497669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co-me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endParaRPr lang="en-US" sz="3600"/>
          </a:p>
        </p:txBody>
      </p:sp>
      <p:sp>
        <p:nvSpPr>
          <p:cNvPr id="12" name="TextBox 11"/>
          <p:cNvSpPr txBox="1"/>
          <p:nvPr/>
        </p:nvSpPr>
        <p:spPr>
          <a:xfrm>
            <a:off x="10649" y="42672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1b.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s</a:t>
            </a:r>
            <a:r>
              <a:rPr lang="en-US" sz="4800" b="1"/>
              <a:t>ílaba</a:t>
            </a:r>
            <a:endParaRPr lang="en-US" sz="4800" b="1"/>
          </a:p>
        </p:txBody>
      </p:sp>
      <p:sp>
        <p:nvSpPr>
          <p:cNvPr id="13" name="TextBox 12"/>
          <p:cNvSpPr txBox="1"/>
          <p:nvPr/>
        </p:nvSpPr>
        <p:spPr>
          <a:xfrm>
            <a:off x="3710275" y="5105400"/>
            <a:ext cx="200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En-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i-que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2971800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5856" y="4491335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3429" y="60960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77724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5715000"/>
            <a:ext cx="685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46761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7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7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7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7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609600"/>
            <a:ext cx="40831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Inicial de s</a:t>
            </a:r>
            <a:r>
              <a:rPr lang="en-US" sz="4800"/>
              <a:t>ílaba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18604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1600200"/>
            <a:ext cx="6135815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E</a:t>
            </a:r>
            <a:r>
              <a:rPr lang="en-US" sz="9600" b="1" u="sng"/>
              <a:t>n</a:t>
            </a:r>
            <a:r>
              <a:rPr lang="en-US" sz="9600" b="1"/>
              <a:t>—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i-que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543562"/>
            <a:ext cx="6858000" cy="166199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Inicial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s</a:t>
            </a:r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ílaba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[rrrrrrrr]</a:t>
            </a:r>
            <a:endParaRPr lang="en-US" sz="44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3505200"/>
            <a:ext cx="6750566" cy="1446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b="1"/>
              <a:t>a</a:t>
            </a:r>
            <a:r>
              <a:rPr lang="en-US" sz="8800" b="1" u="sng"/>
              <a:t>l</a:t>
            </a:r>
            <a:r>
              <a:rPr lang="en-US" sz="8800" b="1"/>
              <a:t>—</a:t>
            </a:r>
            <a:r>
              <a:rPr lang="en-US" sz="8800" b="1">
                <a:solidFill>
                  <a:srgbClr val="FF2409"/>
                </a:solidFill>
              </a:rPr>
              <a:t>r</a:t>
            </a:r>
            <a:r>
              <a:rPr lang="en-US" sz="8800" b="1"/>
              <a:t>e-de-dor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" y="5257800"/>
            <a:ext cx="4357082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a-quel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90493" y="7086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8600"/>
            <a:ext cx="462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Despu</a:t>
            </a:r>
            <a:r>
              <a:rPr lang="en-US" sz="3600"/>
              <a:t>és de </a:t>
            </a:r>
            <a:r>
              <a:rPr lang="en-US" sz="3600" b="1"/>
              <a:t>consonante </a:t>
            </a:r>
          </a:p>
          <a:p>
            <a:r>
              <a:rPr lang="en-US" sz="3600"/>
              <a:t>(y/o </a:t>
            </a:r>
            <a:r>
              <a:rPr lang="en-US" sz="3600" b="1"/>
              <a:t>inicio</a:t>
            </a:r>
            <a:r>
              <a:rPr lang="en-US" sz="3600"/>
              <a:t> </a:t>
            </a:r>
            <a:r>
              <a:rPr lang="en-US" sz="3600" b="1"/>
              <a:t>de palabra</a:t>
            </a:r>
            <a:r>
              <a:rPr lang="en-US" sz="3600"/>
              <a:t>)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27194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6858000" cy="55768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720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7200">
                <a:latin typeface="Palatino" charset="0"/>
              </a:rPr>
              <a:t> 	al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ededor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iquecer	</a:t>
            </a:r>
          </a:p>
          <a:p>
            <a:r>
              <a:rPr lang="es-CR" sz="7200">
                <a:latin typeface="Palatino" charset="0"/>
              </a:rPr>
              <a:t>	so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eír	</a:t>
            </a:r>
          </a:p>
          <a:p>
            <a:r>
              <a:rPr lang="es-CR" sz="7200">
                <a:latin typeface="Palatino" charset="0"/>
              </a:rPr>
              <a:t>	ho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a	</a:t>
            </a:r>
            <a:endParaRPr lang="en-US" sz="720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53603" y="6324600"/>
            <a:ext cx="6602413" cy="22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/>
            <a:r>
              <a:rPr lang="ja-JP" altLang="en-US" sz="4800" b="1">
                <a:latin typeface="Arial"/>
              </a:rPr>
              <a:t>“</a:t>
            </a:r>
            <a:r>
              <a:rPr lang="en-US" sz="4800" b="1"/>
              <a:t>rr múltiple</a:t>
            </a:r>
            <a:r>
              <a:rPr lang="ja-JP" altLang="en-US" sz="4800" b="1">
                <a:latin typeface="Arial"/>
              </a:rPr>
              <a:t>”</a:t>
            </a:r>
            <a:r>
              <a:rPr lang="en-US" sz="4800" b="1"/>
              <a:t> después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consonante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sílaba </a:t>
            </a:r>
          </a:p>
        </p:txBody>
      </p:sp>
    </p:spTree>
    <p:extLst>
      <p:ext uri="{BB962C8B-B14F-4D97-AF65-F5344CB8AC3E}">
        <p14:creationId xmlns:p14="http://schemas.microsoft.com/office/powerpoint/2010/main" val="99390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609600"/>
            <a:ext cx="435497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Interior de s</a:t>
            </a:r>
            <a:r>
              <a:rPr lang="en-US" sz="4800"/>
              <a:t>ílaba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85800"/>
            <a:ext cx="6641662" cy="144655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800" b="1"/>
              <a:t>En—</a:t>
            </a:r>
            <a:r>
              <a:rPr lang="en-US" sz="8800" b="1">
                <a:solidFill>
                  <a:srgbClr val="FF2409"/>
                </a:solidFill>
              </a:rPr>
              <a:t>rrr</a:t>
            </a:r>
            <a:r>
              <a:rPr lang="en-US" sz="8800" b="1"/>
              <a:t>i-que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3733800"/>
            <a:ext cx="4458673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a—</a:t>
            </a:r>
            <a:r>
              <a:rPr lang="en-US" sz="9600" b="1">
                <a:solidFill>
                  <a:schemeClr val="accent2"/>
                </a:solidFill>
              </a:rPr>
              <a:t>g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io</a:t>
            </a:r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2777835" y="2364952"/>
            <a:ext cx="762000" cy="990600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7467600"/>
            <a:ext cx="6858000" cy="17543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9172" y="5562600"/>
            <a:ext cx="6078707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Al—</a:t>
            </a:r>
            <a:r>
              <a:rPr lang="en-US" sz="9600" b="1">
                <a:solidFill>
                  <a:schemeClr val="accent2"/>
                </a:solidFill>
              </a:rPr>
              <a:t>f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e-do</a:t>
            </a:r>
          </a:p>
        </p:txBody>
      </p:sp>
    </p:spTree>
    <p:extLst>
      <p:ext uri="{BB962C8B-B14F-4D97-AF65-F5344CB8AC3E}">
        <p14:creationId xmlns:p14="http://schemas.microsoft.com/office/powerpoint/2010/main" val="242949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2407" y="609600"/>
            <a:ext cx="377539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Final de s</a:t>
            </a:r>
            <a:r>
              <a:rPr lang="en-US" sz="4800"/>
              <a:t>ílaba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-28511" y="5562600"/>
            <a:ext cx="6858000" cy="193899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6000" b="1">
                <a:latin typeface="Arial"/>
              </a:rPr>
              <a:t>“</a:t>
            </a:r>
            <a:r>
              <a:rPr lang="en-US" sz="6000" b="1"/>
              <a:t>r</a:t>
            </a:r>
            <a:r>
              <a:rPr lang="ja-JP" altLang="en-US" sz="6000" b="1">
                <a:latin typeface="Arial"/>
              </a:rPr>
              <a:t>”</a:t>
            </a:r>
            <a:r>
              <a:rPr lang="en-US" sz="6000" b="1"/>
              <a:t> </a:t>
            </a:r>
            <a:r>
              <a:rPr lang="en-US" sz="6000" b="1" u="sng"/>
              <a:t>final</a:t>
            </a:r>
            <a:r>
              <a:rPr lang="en-US" sz="6000" b="1"/>
              <a:t> de palabra o s</a:t>
            </a:r>
            <a:r>
              <a:rPr lang="en-US" sz="6000" b="1"/>
              <a:t>ílaba</a:t>
            </a:r>
            <a:endParaRPr lang="en-US" sz="6000" b="1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32038" y="0"/>
            <a:ext cx="3673602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habla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8" y="1981200"/>
            <a:ext cx="3467616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come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733800"/>
            <a:ext cx="4224233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tenedo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620000"/>
            <a:ext cx="6858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  <a:t>[r] o [rrrr] </a:t>
            </a:r>
            <a:b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(¡escoja Usted!)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86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493" y="4800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321174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0" y="4724400"/>
            <a:ext cx="133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193" y="5314890"/>
            <a:ext cx="2248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295" y="7391400"/>
            <a:ext cx="67771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7209" y="6172200"/>
            <a:ext cx="396819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2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Content="1" isInverted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1752600" y="1295400"/>
            <a:ext cx="8686800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>
                <a:solidFill>
                  <a:srgbClr val="0000FF"/>
                </a:solidFill>
                <a:latin typeface="Palatino" charset="0"/>
              </a:rPr>
              <a:t>	8a.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ciga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8b.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ba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8c.	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ápido co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en los 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os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8d.	</a:t>
            </a:r>
            <a:r>
              <a:rPr lang="es-CR" sz="4400" b="1">
                <a:latin typeface="Palatino" charset="0"/>
              </a:rPr>
              <a:t>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gados de azúca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8e.	</a:t>
            </a:r>
            <a:r>
              <a:rPr lang="es-CR" sz="4400" b="1">
                <a:latin typeface="Palatino" charset="0"/>
              </a:rPr>
              <a:t>del fe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il.</a:t>
            </a:r>
          </a:p>
          <a:p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92524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5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02570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565275" y="4876800"/>
            <a:ext cx="37401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>
                <a:latin typeface="Arial Black" charset="0"/>
              </a:rPr>
              <a:t>Clínica de </a:t>
            </a:r>
          </a:p>
          <a:p>
            <a:pPr algn="ctr"/>
            <a:r>
              <a:rPr lang="en-US" sz="3600">
                <a:latin typeface="Arial Black" charset="0"/>
              </a:rPr>
              <a:t>pronunciación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1000" y="6311900"/>
            <a:ext cx="6126163" cy="283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  <a:latin typeface="Arial Black" charset="0"/>
              </a:rPr>
              <a:t>Material</a:t>
            </a:r>
            <a:endParaRPr lang="en-US" sz="4800">
              <a:solidFill>
                <a:srgbClr val="FF0000"/>
              </a:solidFill>
              <a:latin typeface="Arial Black" charset="0"/>
            </a:endParaRPr>
          </a:p>
          <a:p>
            <a:pPr algn="ctr"/>
            <a:r>
              <a:rPr lang="en-US" sz="11700">
                <a:solidFill>
                  <a:srgbClr val="FF0000"/>
                </a:solidFill>
                <a:latin typeface="Arial Black" charset="0"/>
              </a:rPr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12362430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0"/>
            <a:ext cx="6991350" cy="13811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latin typeface="Arial Black" charset="0"/>
              </a:rPr>
              <a:t>Silabificación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2590800"/>
            <a:ext cx="5884863" cy="18208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mu—cho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4732338"/>
            <a:ext cx="5410200" cy="182086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nue—vo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6865938"/>
            <a:ext cx="5408613" cy="182086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fuer—te</a:t>
            </a:r>
          </a:p>
        </p:txBody>
      </p:sp>
    </p:spTree>
    <p:extLst>
      <p:ext uri="{BB962C8B-B14F-4D97-AF65-F5344CB8AC3E}">
        <p14:creationId xmlns:p14="http://schemas.microsoft.com/office/powerpoint/2010/main" val="344465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" fill="hold"/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 build="p" autoUpdateAnimBg="0"/>
      <p:bldP spid="48134" grpId="0" build="p" autoUpdateAnimBg="0"/>
      <p:bldP spid="48135" grpId="0" build="p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46148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Encadena-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miento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53000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895600" y="7315200"/>
            <a:ext cx="1312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cadena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828800" y="3676650"/>
            <a:ext cx="3148013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Arial Black" charset="0"/>
              </a:rPr>
              <a:t>Syllable linking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5715000" y="3962400"/>
            <a:ext cx="1143000" cy="674688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/>
                </a:solidFill>
                <a:latin typeface="Arial Black" charset="0"/>
              </a:rPr>
              <a:t>§5.1</a:t>
            </a:r>
          </a:p>
        </p:txBody>
      </p:sp>
    </p:spTree>
    <p:extLst>
      <p:ext uri="{BB962C8B-B14F-4D97-AF65-F5344CB8AC3E}">
        <p14:creationId xmlns:p14="http://schemas.microsoft.com/office/powerpoint/2010/main" val="36609372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#2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8085138"/>
            <a:ext cx="6858000" cy="1058862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30726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562100" y="52578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 autoUpdateAnimBg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81000" y="10668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5730875"/>
            <a:ext cx="6858000" cy="3016210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latin typeface="Arial Black"/>
              </a:rPr>
              <a:t>siempre se divide</a:t>
            </a:r>
            <a:br>
              <a:rPr lang="en-US" sz="2800">
                <a:latin typeface="Arial Black"/>
              </a:rPr>
            </a:br>
            <a:r>
              <a:rPr lang="en-US" sz="14200">
                <a:solidFill>
                  <a:srgbClr val="FF0000"/>
                </a:solidFill>
                <a:latin typeface="Arial Black"/>
              </a:rPr>
              <a:t>V—CV </a:t>
            </a:r>
            <a:r>
              <a:rPr lang="en-US" sz="4400">
                <a:latin typeface="Arial Black"/>
              </a:rPr>
              <a:t/>
            </a:r>
            <a:br>
              <a:rPr lang="en-US" sz="4400">
                <a:latin typeface="Arial Black"/>
              </a:rPr>
            </a:br>
            <a:r>
              <a:rPr lang="en-US" sz="2000">
                <a:latin typeface="Arial Black"/>
              </a:rPr>
              <a:t> </a:t>
            </a:r>
            <a:endParaRPr lang="en-US" sz="2800">
              <a:latin typeface="Arial Black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9906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3622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828800" y="18288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1371600" y="182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2098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667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 rot="-1562098">
            <a:off x="1219200" y="3048000"/>
            <a:ext cx="2667000" cy="2362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1000" y="34718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d</a:t>
            </a:r>
            <a:r>
              <a:rPr lang="en-US" sz="480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>
                <a:latin typeface="Arial Black"/>
              </a:rPr>
              <a:t>—mi—gos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85800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195513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662113" y="42338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1066800" y="42338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2057400" y="4157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59080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381000" y="1652588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>
                <a:latin typeface="Arial Black"/>
              </a:rPr>
              <a:t>dos amigos</a:t>
            </a:r>
            <a:endParaRPr lang="en-US" sz="720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420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49196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—ne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—te …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85800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195513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662113" y="56816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1066800" y="5681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0574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25146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  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n 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te …</a:t>
            </a:r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>
            <a:off x="1143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6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  <p:bldP spid="36867" grpId="0" build="p" autoUpdateAnimBg="0" advAuto="0"/>
      <p:bldP spid="36868" grpId="0" build="p" autoUpdateAnimBg="0" advAuto="0"/>
      <p:bldP spid="36869" grpId="0" build="p" autoUpdateAnimBg="0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4919663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133600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567113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33713" y="57912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2514600" y="571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34290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8862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37900" name="AutoShape 12"/>
          <p:cNvSpPr>
            <a:spLocks noChangeArrowheads="1"/>
          </p:cNvSpPr>
          <p:nvPr/>
        </p:nvSpPr>
        <p:spPr bwMode="auto">
          <a:xfrm>
            <a:off x="2667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9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  <p:bldP spid="37891" grpId="0" build="p" autoUpdateAnimBg="0" advAuto="0"/>
      <p:bldP spid="37892" grpId="0" build="p" autoUpdateAnimBg="0" advAuto="0"/>
      <p:bldP spid="37893" grpId="0" build="p" autoUpdateAnimBg="0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0" y="0"/>
          <a:ext cx="6937375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9" name="Document" r:id="rId5" imgW="2630424" imgH="2831592" progId="Word.Document.8">
                  <p:embed/>
                </p:oleObj>
              </mc:Choice>
              <mc:Fallback>
                <p:oleObj name="Document" r:id="rId5" imgW="2630424" imgH="28315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937375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0" y="1066800"/>
            <a:ext cx="21336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657600" y="1066800"/>
            <a:ext cx="25908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3733800" y="914400"/>
            <a:ext cx="1752600" cy="990600"/>
          </a:xfrm>
          <a:prstGeom prst="rect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AutoShape 6"/>
          <p:cNvSpPr>
            <a:spLocks noChangeArrowheads="1"/>
          </p:cNvSpPr>
          <p:nvPr/>
        </p:nvSpPr>
        <p:spPr bwMode="auto">
          <a:xfrm rot="1461982">
            <a:off x="2006600" y="1441450"/>
            <a:ext cx="1981200" cy="5100638"/>
          </a:xfrm>
          <a:prstGeom prst="upArrow">
            <a:avLst>
              <a:gd name="adj1" fmla="val 50000"/>
              <a:gd name="adj2" fmla="val 64363"/>
            </a:avLst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AutoShape 7"/>
          <p:cNvSpPr>
            <a:spLocks noChangeArrowheads="1"/>
          </p:cNvSpPr>
          <p:nvPr/>
        </p:nvSpPr>
        <p:spPr bwMode="auto">
          <a:xfrm rot="-762122">
            <a:off x="609600" y="1655763"/>
            <a:ext cx="1981200" cy="6716712"/>
          </a:xfrm>
          <a:prstGeom prst="upArrow">
            <a:avLst>
              <a:gd name="adj1" fmla="val 50000"/>
              <a:gd name="adj2" fmla="val 84756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457200" y="7620000"/>
            <a:ext cx="5891213" cy="1238250"/>
          </a:xfrm>
          <a:prstGeom prst="rect">
            <a:avLst/>
          </a:prstGeom>
          <a:solidFill>
            <a:srgbClr val="E9FF0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rgbClr val="ED181E"/>
                </a:solidFill>
                <a:latin typeface="Arial Black" charset="0"/>
              </a:rPr>
              <a:t>Observe que la sílaba cerrada "</a:t>
            </a:r>
            <a:r>
              <a:rPr lang="en-US" sz="3200">
                <a:solidFill>
                  <a:srgbClr val="0000FF"/>
                </a:solidFill>
                <a:latin typeface="Arial Black" charset="0"/>
              </a:rPr>
              <a:t>un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" se abrió.</a:t>
            </a:r>
          </a:p>
        </p:txBody>
      </p:sp>
    </p:spTree>
    <p:extLst>
      <p:ext uri="{BB962C8B-B14F-4D97-AF65-F5344CB8AC3E}">
        <p14:creationId xmlns:p14="http://schemas.microsoft.com/office/powerpoint/2010/main" val="422815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775"/>
                            </p:stCondLst>
                            <p:childTnLst>
                              <p:par>
                                <p:cTn id="2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775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  <p:bldP spid="38916" grpId="0" animBg="1"/>
      <p:bldP spid="38917" grpId="0" animBg="1"/>
      <p:bldP spid="38918" grpId="0" animBg="1"/>
      <p:bldP spid="38919" grpId="0" animBg="1"/>
      <p:bldP spid="38920" grpId="0" build="p" autoUpdateAnimBg="0" advAuto="200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0" y="0"/>
          <a:ext cx="6937375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Document" r:id="rId5" imgW="2630424" imgH="2831592" progId="Word.Document.8">
                  <p:embed/>
                </p:oleObj>
              </mc:Choice>
              <mc:Fallback>
                <p:oleObj name="Document" r:id="rId5" imgW="2630424" imgH="28315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937375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2286000"/>
            <a:ext cx="21336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3657600" y="2286000"/>
            <a:ext cx="25908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10000" y="2133600"/>
            <a:ext cx="1752600" cy="990600"/>
          </a:xfrm>
          <a:prstGeom prst="rect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457200" y="7620000"/>
            <a:ext cx="5891213" cy="1238250"/>
          </a:xfrm>
          <a:prstGeom prst="rect">
            <a:avLst/>
          </a:prstGeom>
          <a:solidFill>
            <a:srgbClr val="E9FF0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>
                <a:solidFill>
                  <a:srgbClr val="ED181E"/>
                </a:solidFill>
                <a:latin typeface="Arial Black" charset="0"/>
              </a:rPr>
              <a:t>Observe que la sílaba cerrada "sin" se abrió.</a:t>
            </a:r>
          </a:p>
        </p:txBody>
      </p:sp>
    </p:spTree>
    <p:extLst>
      <p:ext uri="{BB962C8B-B14F-4D97-AF65-F5344CB8AC3E}">
        <p14:creationId xmlns:p14="http://schemas.microsoft.com/office/powerpoint/2010/main" val="211183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 animBg="1"/>
      <p:bldP spid="39942" grpId="0" build="p" autoUpdateAnimBg="0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14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-171450" y="381000"/>
            <a:ext cx="6807200" cy="788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1.	</a:t>
            </a:r>
            <a:r>
              <a:rPr lang="es-ES_tradnl" sz="3200" b="1">
                <a:latin typeface="Palatino" charset="0"/>
              </a:rPr>
              <a:t>E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>
                <a:latin typeface="Palatino" charset="0"/>
              </a:rPr>
              <a:t>na lástima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2.	</a:t>
            </a:r>
            <a:r>
              <a:rPr lang="es-ES_tradnl" sz="3200" b="1">
                <a:latin typeface="Palatino" charset="0"/>
              </a:rPr>
              <a:t>¿Piensa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sí?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3.	</a:t>
            </a:r>
            <a:r>
              <a:rPr lang="es-ES_tradnl" sz="3200" b="1">
                <a:latin typeface="Palatino" charset="0"/>
              </a:rPr>
              <a:t>¡Ve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>
                <a:latin typeface="Palatino" charset="0"/>
              </a:rPr>
              <a:t> báñate!</a:t>
            </a:r>
          </a:p>
          <a:p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4.	</a:t>
            </a:r>
            <a:r>
              <a:rPr lang="es-ES_tradnl" sz="2800" b="1">
                <a:latin typeface="Palatino" charset="0"/>
              </a:rPr>
              <a:t>La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ins</a:t>
            </a:r>
            <a:r>
              <a:rPr lang="es-ES_tradnl" sz="2800" b="1">
                <a:latin typeface="Palatino" charset="0"/>
              </a:rPr>
              <a:t>truccione—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>
                <a:latin typeface="Palatino" charset="0"/>
              </a:rPr>
              <a:t>quí.</a:t>
            </a:r>
            <a:endParaRPr lang="es-ES_tradnl" sz="3200" b="1">
              <a:latin typeface="Palatino" charset="0"/>
            </a:endParaRP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5.	</a:t>
            </a:r>
            <a:r>
              <a:rPr lang="es-ES_tradnl" sz="2800" b="1">
                <a:latin typeface="Palatino" charset="0"/>
              </a:rPr>
              <a:t>Lo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>
                <a:latin typeface="Palatino" charset="0"/>
              </a:rPr>
              <a:t>migo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>
                <a:latin typeface="Palatino" charset="0"/>
              </a:rPr>
              <a:t>lo.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>
                <a:latin typeface="Palatino" charset="0"/>
              </a:rPr>
              <a:t>Su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buelos vive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>
                <a:latin typeface="Palatino" charset="0"/>
              </a:rPr>
              <a:t>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>
                <a:latin typeface="Palatino" charset="0"/>
              </a:rPr>
              <a:t>llí.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>
                <a:latin typeface="Palatino" charset="0"/>
              </a:rPr>
              <a:t>¡Hablemo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>
                <a:latin typeface="Palatino" charset="0"/>
              </a:rPr>
              <a:t>pañol!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>
                <a:latin typeface="Palatino" charset="0"/>
              </a:rPr>
              <a:t>¿Quié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e</a:t>
            </a:r>
            <a:r>
              <a:rPr lang="es-ES_tradnl" sz="3200" b="1">
                <a:latin typeface="Palatino" charset="0"/>
              </a:rPr>
              <a:t>—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s él</a:t>
            </a:r>
            <a:r>
              <a:rPr lang="es-ES_tradnl" sz="3200" b="1">
                <a:latin typeface="Palatino" charset="0"/>
              </a:rPr>
              <a:t>?</a:t>
            </a:r>
          </a:p>
          <a:p>
            <a:pPr marL="228600" lvl="2"/>
            <a:endParaRPr lang="es-ES_tradnl" sz="3200" b="1">
              <a:latin typeface="Palatino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143000" y="457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2286000" y="13716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447800" y="2362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129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38862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10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10668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28956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4343400" y="4343400"/>
            <a:ext cx="1600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1295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4343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2743200" y="6248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19050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31242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914400" y="6400800"/>
            <a:ext cx="50831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accent1"/>
                </a:solidFill>
                <a:latin typeface="Arial Black" charset="0"/>
              </a:rPr>
              <a:t>You'll need paper + pencil</a:t>
            </a:r>
          </a:p>
        </p:txBody>
      </p:sp>
    </p:spTree>
    <p:extLst>
      <p:ext uri="{BB962C8B-B14F-4D97-AF65-F5344CB8AC3E}">
        <p14:creationId xmlns:p14="http://schemas.microsoft.com/office/powerpoint/2010/main" val="11826237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27038" y="1025525"/>
            <a:ext cx="6049962" cy="811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>
                <a:latin typeface="Arial Black" charset="0"/>
              </a:rPr>
              <a:t>En el capítulo anterior hemos visto lo esencial de la estructura silábica del grupo fónico, y hemos descrito la formación de diptongos en el interior de palabras. </a:t>
            </a:r>
          </a:p>
          <a:p>
            <a:r>
              <a:rPr lang="en-US" sz="2800">
                <a:latin typeface="Arial Black" charset="0"/>
              </a:rPr>
              <a:t>	Ahora es el momento adecuado para introducir una noción nueva que es de gran importancia para la correcta articulación de palabras en la cadena hablada y que, como veremos más  adelante, afecta directamente a la formación de diptongos entre palabras. </a:t>
            </a:r>
          </a:p>
        </p:txBody>
      </p:sp>
    </p:spTree>
    <p:extLst>
      <p:ext uri="{BB962C8B-B14F-4D97-AF65-F5344CB8AC3E}">
        <p14:creationId xmlns:p14="http://schemas.microsoft.com/office/powerpoint/2010/main" val="36363804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0"/>
            <a:ext cx="203200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304800" y="914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343400" y="9906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4572000" y="2895600"/>
            <a:ext cx="19050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2514600" y="3962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4800600" y="4343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5486400" y="49530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4800600" y="60198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4572000" y="80772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2667000" y="69342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427038" y="1025525"/>
            <a:ext cx="6049962" cy="811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>
                <a:latin typeface="Arial Black" charset="0"/>
              </a:rPr>
              <a:t>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el capítulo anterio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r</a:t>
            </a:r>
            <a:r>
              <a:rPr lang="en-US" sz="2800">
                <a:latin typeface="Arial Black" charset="0"/>
              </a:rPr>
              <a:t> hemos visto lo esencial de la estructura silábica del grupo fónico, y hemos descrito la formación de diptongo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l</a:t>
            </a:r>
            <a:r>
              <a:rPr lang="en-US" sz="2800">
                <a:latin typeface="Arial Black" charset="0"/>
              </a:rPr>
              <a:t> interior de palabras. </a:t>
            </a:r>
          </a:p>
          <a:p>
            <a:r>
              <a:rPr lang="en-US" sz="2800">
                <a:latin typeface="Arial Black" charset="0"/>
              </a:rPr>
              <a:t>	Ahora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el momento adecuado para introduci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r</a:t>
            </a:r>
            <a:r>
              <a:rPr lang="en-US" sz="2800">
                <a:latin typeface="Arial Black" charset="0"/>
              </a:rPr>
              <a:t> una noción nueva que es de gra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importancia para la correcta articulación de palabra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en la cadena hablada y que, como veremos má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 </a:t>
            </a:r>
            <a:r>
              <a:rPr lang="en-US" sz="2800">
                <a:latin typeface="Arial Black" charset="0"/>
              </a:rPr>
              <a:t> adelante, afecta directamente a la formación de diptongo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entre palabras. </a:t>
            </a: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533400" y="5334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</a:t>
            </a:r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4800600" y="6096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2</a:t>
            </a:r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5181600" y="2514600"/>
            <a:ext cx="1219200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Arial Black" charset="0"/>
              </a:rPr>
              <a:t>3, 4, 5</a:t>
            </a:r>
          </a:p>
        </p:txBody>
      </p:sp>
      <p:sp>
        <p:nvSpPr>
          <p:cNvPr id="43024" name="Rectangle 16"/>
          <p:cNvSpPr>
            <a:spLocks noChangeArrowheads="1"/>
          </p:cNvSpPr>
          <p:nvPr/>
        </p:nvSpPr>
        <p:spPr bwMode="auto">
          <a:xfrm>
            <a:off x="2819400" y="35814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6</a:t>
            </a: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5029200" y="40386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7</a:t>
            </a:r>
          </a:p>
        </p:txBody>
      </p:sp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5943600" y="46482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8</a:t>
            </a: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5105400" y="56388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9</a:t>
            </a:r>
          </a:p>
        </p:txBody>
      </p:sp>
      <p:sp>
        <p:nvSpPr>
          <p:cNvPr id="43028" name="Rectangle 20"/>
          <p:cNvSpPr>
            <a:spLocks noChangeArrowheads="1"/>
          </p:cNvSpPr>
          <p:nvPr/>
        </p:nvSpPr>
        <p:spPr bwMode="auto">
          <a:xfrm>
            <a:off x="4953000" y="7696200"/>
            <a:ext cx="6000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11</a:t>
            </a: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2971800" y="6553200"/>
            <a:ext cx="6000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2564752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971800" y="3810000"/>
            <a:ext cx="849313" cy="588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44813884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56880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>
              <a:solidFill>
                <a:schemeClr val="bg1"/>
              </a:solidFill>
              <a:latin typeface="Arial Black" charset="0"/>
            </a:endParaRP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El grupo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fónico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905000" y="5410200"/>
            <a:ext cx="1143000" cy="674688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/>
                </a:solidFill>
                <a:latin typeface="Arial Black" charset="0"/>
              </a:rPr>
              <a:t>§6.3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444500" y="6629400"/>
            <a:ext cx="6059488" cy="1390650"/>
          </a:xfrm>
          <a:prstGeom prst="rect">
            <a:avLst/>
          </a:prstGeom>
          <a:solidFill>
            <a:srgbClr val="E9FF0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¡Estudie esta sección 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por su propia cuenta</a:t>
            </a:r>
            <a:r>
              <a:rPr lang="en-US" sz="3200">
                <a:latin typeface="Arial Black" charset="0"/>
              </a:rPr>
              <a:t>!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962400" y="5486400"/>
            <a:ext cx="1395413" cy="460375"/>
          </a:xfrm>
          <a:prstGeom prst="rect">
            <a:avLst/>
          </a:prstGeom>
          <a:solidFill>
            <a:srgbClr val="E9FF0C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Arial Black" charset="0"/>
              </a:rPr>
              <a:t>Pág. 133</a:t>
            </a:r>
          </a:p>
        </p:txBody>
      </p:sp>
    </p:spTree>
    <p:extLst>
      <p:ext uri="{BB962C8B-B14F-4D97-AF65-F5344CB8AC3E}">
        <p14:creationId xmlns:p14="http://schemas.microsoft.com/office/powerpoint/2010/main" val="149127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 autoUpdateAnimBg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3048000"/>
            <a:ext cx="692785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1. 	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a a</a:t>
            </a:r>
            <a:r>
              <a:rPr lang="es-ES" sz="2800">
                <a:latin typeface="Arial Black" charset="0"/>
              </a:rPr>
              <a:t>mistad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2. 	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he</a:t>
            </a:r>
            <a:r>
              <a:rPr lang="es-ES" sz="2800">
                <a:latin typeface="Arial Black" charset="0"/>
              </a:rPr>
              <a:t> leíd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e</a:t>
            </a:r>
            <a:r>
              <a:rPr lang="es-ES" sz="2800">
                <a:latin typeface="Arial Black" charset="0"/>
              </a:rPr>
              <a:t>l cuento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3. 	otr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o</a:t>
            </a:r>
            <a:r>
              <a:rPr lang="es-ES" sz="2800">
                <a:latin typeface="Arial Black" charset="0"/>
              </a:rPr>
              <a:t>toño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4. 	m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e</a:t>
            </a:r>
            <a:r>
              <a:rPr lang="es-ES" sz="2800">
                <a:latin typeface="Arial Black" charset="0"/>
              </a:rPr>
              <a:t>speras	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5. 	hasta que no 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ha</a:t>
            </a:r>
            <a:r>
              <a:rPr lang="es-ES" sz="2800">
                <a:latin typeface="Arial Black" charset="0"/>
              </a:rPr>
              <a:t>bí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a ha</a:t>
            </a:r>
            <a:r>
              <a:rPr lang="es-ES" sz="2800">
                <a:latin typeface="Arial Black" charset="0"/>
              </a:rPr>
              <a:t>blado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6. 	es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he</a:t>
            </a:r>
            <a:r>
              <a:rPr lang="es-ES" sz="2800">
                <a:latin typeface="Arial Black" charset="0"/>
              </a:rPr>
              <a:t>rmos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o</a:t>
            </a:r>
            <a:r>
              <a:rPr lang="es-ES" sz="2800">
                <a:latin typeface="Arial Black" charset="0"/>
              </a:rPr>
              <a:t>so	</a:t>
            </a:r>
            <a:endParaRPr lang="en-US" sz="2800">
              <a:latin typeface="Arial Black" charset="0"/>
            </a:endParaRP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0" y="838200"/>
          <a:ext cx="746760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5" name="Document" r:id="rId3" imgW="5486400" imgH="893064" progId="Word.Document.8">
                  <p:embed/>
                </p:oleObj>
              </mc:Choice>
              <mc:Fallback>
                <p:oleObj name="Document" r:id="rId3" imgW="5486400" imgH="89306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38200"/>
                        <a:ext cx="7467600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2209800"/>
            <a:ext cx="4089400" cy="530225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¡Artícule (con sinalefa)!</a:t>
            </a:r>
          </a:p>
        </p:txBody>
      </p:sp>
    </p:spTree>
    <p:extLst>
      <p:ext uri="{BB962C8B-B14F-4D97-AF65-F5344CB8AC3E}">
        <p14:creationId xmlns:p14="http://schemas.microsoft.com/office/powerpoint/2010/main" val="6176694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1118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947</Words>
  <Application>Microsoft Macintosh PowerPoint</Application>
  <PresentationFormat>On-screen Show (4:3)</PresentationFormat>
  <Paragraphs>415</Paragraphs>
  <Slides>99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1" baseType="lpstr">
      <vt:lpstr>Blank Presentation</vt:lpstr>
      <vt:lpstr>Microsoft Word 97 - 2004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Armin Schwegler</cp:lastModifiedBy>
  <cp:revision>249</cp:revision>
  <dcterms:created xsi:type="dcterms:W3CDTF">2010-07-05T19:49:53Z</dcterms:created>
  <dcterms:modified xsi:type="dcterms:W3CDTF">2013-07-22T19:52:48Z</dcterms:modified>
</cp:coreProperties>
</file>